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86" r:id="rId2"/>
    <p:sldMasterId id="2147483910" r:id="rId3"/>
    <p:sldMasterId id="2147483922" r:id="rId4"/>
    <p:sldMasterId id="2147483934" r:id="rId5"/>
  </p:sldMasterIdLst>
  <p:notesMasterIdLst>
    <p:notesMasterId r:id="rId39"/>
  </p:notesMasterIdLst>
  <p:handoutMasterIdLst>
    <p:handoutMasterId r:id="rId40"/>
  </p:handoutMasterIdLst>
  <p:sldIdLst>
    <p:sldId id="488" r:id="rId6"/>
    <p:sldId id="748" r:id="rId7"/>
    <p:sldId id="782" r:id="rId8"/>
    <p:sldId id="783" r:id="rId9"/>
    <p:sldId id="784" r:id="rId10"/>
    <p:sldId id="785" r:id="rId11"/>
    <p:sldId id="786" r:id="rId12"/>
    <p:sldId id="769" r:id="rId13"/>
    <p:sldId id="770" r:id="rId14"/>
    <p:sldId id="771" r:id="rId15"/>
    <p:sldId id="749" r:id="rId16"/>
    <p:sldId id="750" r:id="rId17"/>
    <p:sldId id="751" r:id="rId18"/>
    <p:sldId id="772" r:id="rId19"/>
    <p:sldId id="773" r:id="rId20"/>
    <p:sldId id="774" r:id="rId21"/>
    <p:sldId id="775" r:id="rId22"/>
    <p:sldId id="776" r:id="rId23"/>
    <p:sldId id="777" r:id="rId24"/>
    <p:sldId id="778" r:id="rId25"/>
    <p:sldId id="779" r:id="rId26"/>
    <p:sldId id="780" r:id="rId27"/>
    <p:sldId id="752" r:id="rId28"/>
    <p:sldId id="755" r:id="rId29"/>
    <p:sldId id="781" r:id="rId30"/>
    <p:sldId id="756" r:id="rId31"/>
    <p:sldId id="757" r:id="rId32"/>
    <p:sldId id="758" r:id="rId33"/>
    <p:sldId id="759" r:id="rId34"/>
    <p:sldId id="764" r:id="rId35"/>
    <p:sldId id="766" r:id="rId36"/>
    <p:sldId id="767" r:id="rId37"/>
    <p:sldId id="768" r:id="rId38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68AEAD6-DD62-4102-9A63-6D45EFDE8C35}">
          <p14:sldIdLst>
            <p14:sldId id="488"/>
            <p14:sldId id="748"/>
            <p14:sldId id="782"/>
            <p14:sldId id="783"/>
            <p14:sldId id="784"/>
            <p14:sldId id="785"/>
            <p14:sldId id="786"/>
            <p14:sldId id="769"/>
            <p14:sldId id="770"/>
            <p14:sldId id="771"/>
            <p14:sldId id="749"/>
            <p14:sldId id="750"/>
            <p14:sldId id="751"/>
            <p14:sldId id="772"/>
            <p14:sldId id="773"/>
            <p14:sldId id="774"/>
            <p14:sldId id="775"/>
            <p14:sldId id="776"/>
            <p14:sldId id="777"/>
            <p14:sldId id="778"/>
            <p14:sldId id="779"/>
            <p14:sldId id="780"/>
            <p14:sldId id="752"/>
            <p14:sldId id="755"/>
            <p14:sldId id="781"/>
            <p14:sldId id="756"/>
            <p14:sldId id="757"/>
            <p14:sldId id="758"/>
            <p14:sldId id="759"/>
            <p14:sldId id="764"/>
            <p14:sldId id="766"/>
            <p14:sldId id="767"/>
            <p14:sldId id="7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8000"/>
    <a:srgbClr val="060696"/>
    <a:srgbClr val="A0A294"/>
    <a:srgbClr val="BABDB7"/>
    <a:srgbClr val="868B81"/>
    <a:srgbClr val="80F177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73" autoAdjust="0"/>
    <p:restoredTop sz="80842" autoAdjust="0"/>
  </p:normalViewPr>
  <p:slideViewPr>
    <p:cSldViewPr>
      <p:cViewPr>
        <p:scale>
          <a:sx n="66" d="100"/>
          <a:sy n="66" d="100"/>
        </p:scale>
        <p:origin x="-1290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20" tIns="45711" rIns="91420" bIns="45711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lIns="91420" tIns="45711" rIns="91420" bIns="45711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50F4D51-6E53-4017-BBE3-1C6E0214F993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20" tIns="45711" rIns="91420" bIns="45711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275" y="9428163"/>
            <a:ext cx="2944813" cy="496887"/>
          </a:xfrm>
          <a:prstGeom prst="rect">
            <a:avLst/>
          </a:prstGeom>
        </p:spPr>
        <p:txBody>
          <a:bodyPr vert="horz" lIns="91420" tIns="45711" rIns="91420" bIns="45711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E7DB815-92FA-4685-A14D-5105A6480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572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>
            <a:lvl1pPr defTabSz="923726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>
            <a:lvl1pPr algn="r" defTabSz="923726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054291CB-75BC-498F-9B22-D3AC2A5AA96F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322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89" tIns="46145" rIns="92289" bIns="46145" numCol="1" anchor="b" anchorCtr="0" compatLnSpc="1">
            <a:prstTxWarp prst="textNoShape">
              <a:avLst/>
            </a:prstTxWarp>
          </a:bodyPr>
          <a:lstStyle>
            <a:lvl1pPr defTabSz="923726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89" tIns="46145" rIns="92289" bIns="46145" numCol="1" anchor="b" anchorCtr="0" compatLnSpc="1">
            <a:prstTxWarp prst="textNoShape">
              <a:avLst/>
            </a:prstTxWarp>
          </a:bodyPr>
          <a:lstStyle>
            <a:lvl1pPr algn="r" defTabSz="923726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F1BE7137-0A7C-4EFF-AE8B-FEF09AD74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5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376BB-6C58-4C0F-AA7D-EE8398686826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3ED54-5888-45A0-AF62-82505060B5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28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CFEF5-CBE9-4600-A433-C7C971A0277C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8570D-930F-458C-AC0C-93A2641FE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53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83EA8-61CA-45B9-A859-D675422A400C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5E54C-0C69-49B6-A03D-E74E41C6A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73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0456F-4A2B-4A01-A545-D00EC8ADB0AD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3DBCE-AE14-4EEE-82AD-4653AB927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52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EA900-589F-4C3B-BBD3-54A41DC63EFD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4548-DD4D-4ABA-AD90-13DDDB309F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63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408B4-9157-4A96-9AE8-852034CA415B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9514A-E9A8-44E0-8AFD-966BC32E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70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A295B-A4D6-4D02-B11C-071070A2510B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50A6-F27F-4C53-9CB5-E38DB0788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9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1BDED-932B-4063-9F01-719253E4A584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22E07-3275-49F4-8D6E-E1CAE10C0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90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4978F-D0C4-4A92-AAE4-9CB09AEFB931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E0F23-8C0B-441E-A74E-349962A85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94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9EBE-A286-4C88-8B81-F79FF11C7C19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5E4D2-FE6D-4358-B1A5-FB2F55206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4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844"/>
            <a:ext cx="7772400" cy="14706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7127"/>
            <a:ext cx="6400800" cy="175205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DBB35-5DD4-4920-BF8C-02975E4D1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7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8D4BB-CAF5-4A34-8052-40316C691EBE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CD552-B5CC-4CB0-BB68-CA6F620FB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12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B14FB-BF02-43E6-87EE-4D81D70AB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541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656"/>
            <a:ext cx="7772400" cy="13605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7402"/>
            <a:ext cx="7772400" cy="1500254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3E471-F4E3-45A3-9D44-0AB9AEE54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01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599706"/>
            <a:ext cx="4037013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599706"/>
            <a:ext cx="4038600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6F981-CB0A-45AD-ACFB-9DB286DC2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148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5092"/>
            <a:ext cx="8229600" cy="114264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113"/>
            <a:ext cx="4040188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5262"/>
            <a:ext cx="4040188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4113"/>
            <a:ext cx="4041775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5262"/>
            <a:ext cx="4041775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2061B-48C4-4744-AA51-024D3F186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0352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6ADFE-184F-4D46-A7EC-0D37A1771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689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31BB0-ABB2-4393-94E6-F60B79CCE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9232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2974"/>
            <a:ext cx="3008313" cy="1161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2973"/>
            <a:ext cx="5111750" cy="58528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4657"/>
            <a:ext cx="3008313" cy="4691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F6C0A-E062-490E-8729-66AB1D58B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4597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235"/>
            <a:ext cx="5486400" cy="5670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3644"/>
            <a:ext cx="5486400" cy="41135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8345"/>
            <a:ext cx="5486400" cy="80408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ED0BB-836E-4355-9268-2EE6A8135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411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61CFD-BAB6-4D2F-B65D-2FF993DA7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7018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2" y="-110033"/>
            <a:ext cx="2055813" cy="67035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110033"/>
            <a:ext cx="6019800" cy="67035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E3F95-72A7-49C2-B3E7-BC1D7CE1D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442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7BE2-05BE-4DB9-BF41-4FF21B426800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0EA4-8F81-437B-BD07-9DBA9DCF1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5289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844"/>
            <a:ext cx="7772400" cy="14706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7127"/>
            <a:ext cx="6400800" cy="175205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28C0CA0-A46D-40EA-9A1E-D0870444C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721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07A34AB-DF84-4981-8BB3-0E31EF845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405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656"/>
            <a:ext cx="7772400" cy="13605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7402"/>
            <a:ext cx="7772400" cy="1500254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562AD95-18CD-4677-BB41-56DD87408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203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599706"/>
            <a:ext cx="4037013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599706"/>
            <a:ext cx="4038600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F0C95E8-7810-4BBC-A926-B9286A88E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2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5092"/>
            <a:ext cx="8229600" cy="114264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113"/>
            <a:ext cx="4040188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5262"/>
            <a:ext cx="4040188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4113"/>
            <a:ext cx="4041775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5262"/>
            <a:ext cx="4041775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531E6BE-EEC1-43AC-9AC9-C75C3BBD0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14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5F8E1CF-AEDB-4E14-A67F-BC96A20A1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63E8824-1770-400D-B7AB-497D2FE9D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289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2974"/>
            <a:ext cx="3008313" cy="1161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2973"/>
            <a:ext cx="5111750" cy="58528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4657"/>
            <a:ext cx="3008313" cy="4691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BD3DCED-D1C4-4DDF-A089-CD04BB535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3755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235"/>
            <a:ext cx="5486400" cy="5670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3644"/>
            <a:ext cx="5486400" cy="41135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8345"/>
            <a:ext cx="5486400" cy="80408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D5EDC3C-7C92-48D8-8D99-76BBCD1A8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2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30AF014-65F8-42A3-9F98-771F3533F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46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47F28-C3FB-4242-A133-50EAD4F89B2D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CCAFB-1824-48D7-A473-FE4A360FB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749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2" y="-110033"/>
            <a:ext cx="2055813" cy="67035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110033"/>
            <a:ext cx="6019800" cy="67035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buSzTx/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B37F1-4258-4A6B-A602-C86266C71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8379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7A0930B7-5896-4874-8F65-B66821F6A0FF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582F610D-C1DC-45EA-BC78-0566E1FF5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3128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0CD3059F-13B2-4803-83E4-8869E574586B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633A897A-7A18-4808-B845-2629C7B97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5112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BAC7595D-D784-46D4-B1BA-EE92D065ACED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3C867A40-7644-420E-A782-FEAD29505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03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936F247D-EBDE-44D5-9164-DE14E6BEEC92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8BC6FF00-60A0-4840-B317-724AD1EFD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736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3682997B-18BD-48C1-B08E-FF9FE9AF25A1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E369C43C-FC86-4297-9091-B31068637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759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E254B1FF-2FC0-42B7-B1E8-A149CADF5667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A3CE2058-322A-48CD-AED0-4392BEED3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862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30618605-1EFA-4780-AA70-AD0C187A8356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3312B47E-3ED7-4DDC-8F24-A6AFAA1E2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3491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06F3DDFE-B6C4-48B6-9DEF-52DBD9D5892F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97127B9C-7DAD-4A85-AAE5-3D0FD971A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5438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C38EBFE1-F9CF-4390-9522-396E3C4B821D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C638CD52-C4E7-44E5-B07C-9685AD122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2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D6E89-65A6-4EC6-83BF-123A960EBD6D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F8855-99DA-4B22-BB4E-660E66BF0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5562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4E44DA30-CBE7-47C4-96C2-37384253F512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AFE7BBC1-F830-4F79-844C-79693CFBE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570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BBAE31DB-3BD0-4640-B361-41552F0FAD0A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  <a:ea typeface="Microsoft YaHei" charset="-122"/>
              </a:defRPr>
            </a:lvl1pPr>
          </a:lstStyle>
          <a:p>
            <a:pPr>
              <a:defRPr/>
            </a:pPr>
            <a:fld id="{A3ED2D30-50A3-4A25-BEC8-530F64D6C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758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81BE90D1-BCFC-4A30-B2A7-9C9A53DDC524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BA19ADA0-A1DC-43AD-9378-3438D0938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8992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BFD1A712-B90B-4C12-8841-8F8768B98949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67D8D394-279C-49C3-AB75-EFE96E3EB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7028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6845F7AB-0287-4A00-BB10-DE4643043CD0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683D4C5F-3CF2-4D81-A219-52B998E87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7021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665291CF-9500-4E1D-8FA8-DAA00233DCA4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58CC154B-AE36-45E5-92DD-4166F94E6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145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F454172F-6F13-46F3-B375-8BD8195F4367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D2274B8C-9571-44F6-9DB4-62BA66E3E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5812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68C39908-13A8-47DE-9FE2-540CFB64F606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DC782D83-9736-4B1A-9AFB-F25028A41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3455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BFAC4879-84FF-4983-B8DC-1B81142DD0F5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872E7C16-8FFE-4F02-8438-968F63107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4784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28270103-0ED1-4B8B-9DF2-6403D2EDF370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5E995012-FBBF-4486-82FA-754897CDE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160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00F5C-0CA7-4FDC-86C5-83E0091BA490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32D27-7984-4145-8AB1-67E3F8171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442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DB525996-8329-45BB-ACF0-072DEF20D2F8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5795570C-BB47-4499-BD86-4C1BA1BED4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9786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35C09FE7-CDE3-40D8-A354-14C5E09716E7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89FA623D-5A38-4F84-9300-6F77F1C73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0907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51631152-562E-42C6-87A7-DC0F3D55C5ED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Calibri" pitchFamily="32" charset="0"/>
              </a:defRPr>
            </a:lvl1pPr>
          </a:lstStyle>
          <a:p>
            <a:pPr>
              <a:defRPr/>
            </a:pPr>
            <a:fld id="{271FA58F-18F5-4259-94E5-44007AC3F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014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0ACC7-5C6B-4089-BBC5-D3348D689E0A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065A6-029D-4019-B6A3-B998B5BE23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1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550CE-0907-4629-B0F3-800753C53BA1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0849F-E9B0-4F4F-A5B9-8CAEFC12D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08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FFD06-8E1C-46C1-A900-087D4DF1BCAD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46AC2-CC7C-4A62-BA18-49DF1CBE67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5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DE4F34-769D-443B-836C-57691E455905}" type="datetime1">
              <a:rPr lang="en-US"/>
              <a:pPr>
                <a:defRPr/>
              </a:pPr>
              <a:t>9/25/2015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A5C742-5102-4D68-82B2-2E08A6155D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109538"/>
            <a:ext cx="8228013" cy="190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9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Arial" charset="0"/>
              </a:defRPr>
            </a:lvl1pPr>
          </a:lstStyle>
          <a:p>
            <a:pPr defTabSz="449263">
              <a:defRPr/>
            </a:pPr>
            <a:endParaRPr 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91263"/>
            <a:ext cx="289560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Arial" charset="0"/>
              </a:defRPr>
            </a:lvl1pPr>
          </a:lstStyle>
          <a:p>
            <a:pPr defTabSz="449263">
              <a:defRPr/>
            </a:pPr>
            <a:fld id="{3DC6A191-BC0C-4A93-9FA7-ABE56A2826B6}" type="slidenum">
              <a:rPr lang="ru-RU"/>
              <a:pPr defTabSz="449263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66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109538"/>
            <a:ext cx="8228013" cy="190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9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Arial" charset="0"/>
              </a:defRPr>
            </a:lvl1pPr>
          </a:lstStyle>
          <a:p>
            <a:pPr defTabSz="449263">
              <a:defRPr/>
            </a:pPr>
            <a:endParaRPr lang="ru-RU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124200" y="6291263"/>
            <a:ext cx="289560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Arial" charset="0"/>
              </a:defRPr>
            </a:lvl1pPr>
          </a:lstStyle>
          <a:p>
            <a:pPr defTabSz="449263">
              <a:defRPr/>
            </a:pPr>
            <a:fld id="{82887E53-9914-4B9B-A0C4-11864CBAAA71}" type="slidenum">
              <a:rPr lang="ru-RU"/>
              <a:pPr defTabSz="449263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44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AE926AFA-D158-4F73-9C93-CA92BBE84731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42DAE0DB-69A4-4519-B201-8F75E39B9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1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9B581420-0466-42C7-9413-9E39FBDC5922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D6EF4E2C-4938-4FCF-93B7-232642C75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56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mp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mp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mp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mp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mp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mp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mp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mp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mp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mp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mp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mp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176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250825" y="1471613"/>
            <a:ext cx="878205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/>
              <a:t> </a:t>
            </a:r>
            <a:endParaRPr lang="ru-RU" altLang="ru-RU" sz="2000" b="1" dirty="0"/>
          </a:p>
          <a:p>
            <a:pPr algn="ctr"/>
            <a:r>
              <a:rPr lang="ru-RU" altLang="ru-RU" sz="2800" b="1" dirty="0" smtClean="0">
                <a:solidFill>
                  <a:schemeClr val="tx2"/>
                </a:solidFill>
              </a:rPr>
              <a:t>«Основные подходы к организации </a:t>
            </a:r>
            <a:r>
              <a:rPr lang="ru-RU" altLang="ru-RU" sz="2800" b="1" dirty="0" err="1" smtClean="0">
                <a:solidFill>
                  <a:schemeClr val="tx2"/>
                </a:solidFill>
              </a:rPr>
              <a:t>здоровьесберегающей</a:t>
            </a:r>
            <a:r>
              <a:rPr lang="ru-RU" altLang="ru-RU" sz="2800" b="1" dirty="0" smtClean="0">
                <a:solidFill>
                  <a:schemeClr val="tx2"/>
                </a:solidFill>
              </a:rPr>
              <a:t> и физкультурно-массовой работы в свете поэтапного внедрения Всероссийского физкультурно-спортивного комплекса Готов к труду </a:t>
            </a:r>
          </a:p>
          <a:p>
            <a:pPr algn="ctr"/>
            <a:r>
              <a:rPr lang="ru-RU" altLang="ru-RU" sz="2800" b="1" dirty="0" smtClean="0">
                <a:solidFill>
                  <a:schemeClr val="tx2"/>
                </a:solidFill>
              </a:rPr>
              <a:t>и обороне» (ГТО)»</a:t>
            </a:r>
            <a:endParaRPr lang="ru-RU" altLang="ru-RU" sz="2800" b="1" dirty="0">
              <a:solidFill>
                <a:schemeClr val="tx2"/>
              </a:solidFill>
            </a:endParaRPr>
          </a:p>
          <a:p>
            <a:pPr algn="ctr"/>
            <a:r>
              <a:rPr lang="ru-RU" altLang="ru-RU" sz="3200" b="1" dirty="0" smtClean="0">
                <a:solidFill>
                  <a:schemeClr val="tx2"/>
                </a:solidFill>
              </a:rPr>
              <a:t>   </a:t>
            </a:r>
          </a:p>
          <a:p>
            <a:pPr algn="ctr"/>
            <a:r>
              <a:rPr lang="ru-RU" altLang="ru-RU" sz="3200" b="1" dirty="0">
                <a:solidFill>
                  <a:schemeClr val="tx2"/>
                </a:solidFill>
              </a:rPr>
              <a:t> </a:t>
            </a:r>
            <a:r>
              <a:rPr lang="ru-RU" altLang="ru-RU" sz="3200" b="1" dirty="0" smtClean="0">
                <a:solidFill>
                  <a:schemeClr val="tx2"/>
                </a:solidFill>
              </a:rPr>
              <a:t>  </a:t>
            </a:r>
            <a:r>
              <a:rPr lang="ru-RU" altLang="ru-RU" sz="2000" b="1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ru-RU" altLang="ru-RU" sz="2000" b="1" dirty="0" smtClean="0">
                <a:solidFill>
                  <a:schemeClr val="tx2"/>
                </a:solidFill>
              </a:rPr>
              <a:t> </a:t>
            </a:r>
          </a:p>
          <a:p>
            <a:pPr algn="ctr"/>
            <a:endParaRPr lang="ru-RU" altLang="ru-RU" sz="3200" b="1" dirty="0">
              <a:solidFill>
                <a:schemeClr val="tx2"/>
              </a:solidFill>
            </a:endParaRPr>
          </a:p>
        </p:txBody>
      </p:sp>
      <p:pic>
        <p:nvPicPr>
          <p:cNvPr id="2053" name="Picture 2" descr="File:Coat of Arms of Tatarstan.sv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182563"/>
            <a:ext cx="10858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Подзаголовок 4"/>
          <p:cNvSpPr>
            <a:spLocks noGrp="1"/>
          </p:cNvSpPr>
          <p:nvPr>
            <p:ph type="subTitle" idx="1"/>
          </p:nvPr>
        </p:nvSpPr>
        <p:spPr>
          <a:xfrm flipV="1">
            <a:off x="2195513" y="6408737"/>
            <a:ext cx="5432425" cy="573087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1"/>
                </a:solidFill>
              </a:rPr>
              <a:t> .</a:t>
            </a:r>
          </a:p>
          <a:p>
            <a:endParaRPr lang="ru-RU" altLang="ru-RU" sz="2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Медицинское заключению о допуске каждого обучающегося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776" y="1503620"/>
            <a:ext cx="6361584" cy="5089268"/>
          </a:xfrm>
        </p:spPr>
      </p:pic>
    </p:spTree>
    <p:extLst>
      <p:ext uri="{BB962C8B-B14F-4D97-AF65-F5344CB8AC3E}">
        <p14:creationId xmlns:p14="http://schemas.microsoft.com/office/powerpoint/2010/main" val="269689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Образец индивидуальной заявки</a:t>
            </a:r>
          </a:p>
        </p:txBody>
      </p:sp>
      <p:pic>
        <p:nvPicPr>
          <p:cNvPr id="86019" name="Picture 3" descr="C:\Users\Admin\Desktop\Безымянный 3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213" y="1125538"/>
            <a:ext cx="3744912" cy="5392737"/>
          </a:xfrm>
        </p:spPr>
      </p:pic>
    </p:spTree>
    <p:extLst>
      <p:ext uri="{BB962C8B-B14F-4D97-AF65-F5344CB8AC3E}">
        <p14:creationId xmlns:p14="http://schemas.microsoft.com/office/powerpoint/2010/main" val="96825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Образец коллективной заявки</a:t>
            </a:r>
          </a:p>
        </p:txBody>
      </p:sp>
      <p:pic>
        <p:nvPicPr>
          <p:cNvPr id="87043" name="Picture 2" descr="C:\Users\Admin\Desktop\Безымянный 4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341438"/>
            <a:ext cx="8228012" cy="4906962"/>
          </a:xfrm>
        </p:spPr>
      </p:pic>
    </p:spTree>
    <p:extLst>
      <p:ext uri="{BB962C8B-B14F-4D97-AF65-F5344CB8AC3E}">
        <p14:creationId xmlns:p14="http://schemas.microsoft.com/office/powerpoint/2010/main" val="384199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Протоколы по видам испытаний</a:t>
            </a:r>
          </a:p>
        </p:txBody>
      </p:sp>
      <p:pic>
        <p:nvPicPr>
          <p:cNvPr id="88067" name="Picture 2" descr="C:\Users\Admin\Desktop\Безымянный 1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268413"/>
            <a:ext cx="8193088" cy="4608512"/>
          </a:xfrm>
        </p:spPr>
      </p:pic>
    </p:spTree>
    <p:extLst>
      <p:ext uri="{BB962C8B-B14F-4D97-AF65-F5344CB8AC3E}">
        <p14:creationId xmlns:p14="http://schemas.microsoft.com/office/powerpoint/2010/main" val="276134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8136904" cy="6509523"/>
          </a:xfrm>
        </p:spPr>
      </p:pic>
    </p:spTree>
    <p:extLst>
      <p:ext uri="{BB962C8B-B14F-4D97-AF65-F5344CB8AC3E}">
        <p14:creationId xmlns:p14="http://schemas.microsoft.com/office/powerpoint/2010/main" val="1938722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034436" cy="6427549"/>
          </a:xfrm>
        </p:spPr>
      </p:pic>
    </p:spTree>
    <p:extLst>
      <p:ext uri="{BB962C8B-B14F-4D97-AF65-F5344CB8AC3E}">
        <p14:creationId xmlns:p14="http://schemas.microsoft.com/office/powerpoint/2010/main" val="8392259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364"/>
            <a:ext cx="8136904" cy="6509523"/>
          </a:xfrm>
        </p:spPr>
      </p:pic>
    </p:spTree>
    <p:extLst>
      <p:ext uri="{BB962C8B-B14F-4D97-AF65-F5344CB8AC3E}">
        <p14:creationId xmlns:p14="http://schemas.microsoft.com/office/powerpoint/2010/main" val="3235646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160450" cy="6528360"/>
          </a:xfrm>
        </p:spPr>
      </p:pic>
    </p:spTree>
    <p:extLst>
      <p:ext uri="{BB962C8B-B14F-4D97-AF65-F5344CB8AC3E}">
        <p14:creationId xmlns:p14="http://schemas.microsoft.com/office/powerpoint/2010/main" val="3193446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8016434" cy="6413147"/>
          </a:xfrm>
        </p:spPr>
      </p:pic>
    </p:spTree>
    <p:extLst>
      <p:ext uri="{BB962C8B-B14F-4D97-AF65-F5344CB8AC3E}">
        <p14:creationId xmlns:p14="http://schemas.microsoft.com/office/powerpoint/2010/main" val="256842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4142"/>
            <a:ext cx="8748464" cy="6663858"/>
          </a:xfrm>
        </p:spPr>
      </p:pic>
    </p:spTree>
    <p:extLst>
      <p:ext uri="{BB962C8B-B14F-4D97-AF65-F5344CB8AC3E}">
        <p14:creationId xmlns:p14="http://schemas.microsoft.com/office/powerpoint/2010/main" val="3996371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Комплекс мероприятий по апробации и внедрению ВФСК ГТО в 2015-2016 учебном году</a:t>
            </a:r>
          </a:p>
        </p:txBody>
      </p:sp>
      <p:pic>
        <p:nvPicPr>
          <p:cNvPr id="84995" name="Picture 4" descr="C:\Users\Habibullina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341438"/>
            <a:ext cx="8228013" cy="5075237"/>
          </a:xfrm>
        </p:spPr>
      </p:pic>
    </p:spTree>
    <p:extLst>
      <p:ext uri="{BB962C8B-B14F-4D97-AF65-F5344CB8AC3E}">
        <p14:creationId xmlns:p14="http://schemas.microsoft.com/office/powerpoint/2010/main" val="16190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0411"/>
            <a:ext cx="8484486" cy="6787589"/>
          </a:xfrm>
        </p:spPr>
      </p:pic>
    </p:spTree>
    <p:extLst>
      <p:ext uri="{BB962C8B-B14F-4D97-AF65-F5344CB8AC3E}">
        <p14:creationId xmlns:p14="http://schemas.microsoft.com/office/powerpoint/2010/main" val="757978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8252048" cy="6601638"/>
          </a:xfrm>
        </p:spPr>
      </p:pic>
    </p:spTree>
    <p:extLst>
      <p:ext uri="{BB962C8B-B14F-4D97-AF65-F5344CB8AC3E}">
        <p14:creationId xmlns:p14="http://schemas.microsoft.com/office/powerpoint/2010/main" val="182528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8070440" cy="6456352"/>
          </a:xfrm>
        </p:spPr>
      </p:pic>
    </p:spTree>
    <p:extLst>
      <p:ext uri="{BB962C8B-B14F-4D97-AF65-F5344CB8AC3E}">
        <p14:creationId xmlns:p14="http://schemas.microsoft.com/office/powerpoint/2010/main" val="942504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Сводный протокол выполнения государственных требований</a:t>
            </a:r>
          </a:p>
        </p:txBody>
      </p:sp>
      <p:pic>
        <p:nvPicPr>
          <p:cNvPr id="89091" name="Picture 2" descr="C:\Users\Admin\Desktop\Безымянный 2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8328025" cy="4824413"/>
          </a:xfrm>
        </p:spPr>
      </p:pic>
    </p:spTree>
    <p:extLst>
      <p:ext uri="{BB962C8B-B14F-4D97-AF65-F5344CB8AC3E}">
        <p14:creationId xmlns:p14="http://schemas.microsoft.com/office/powerpoint/2010/main" val="15822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Приказ МОиН РТ от 24.08.2015 года №9111/5 «Об апробации и внедрении Всероссийского физкультурно-спортивного комплекса «Готов к труду и обороне» (ГТО)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677988"/>
            <a:ext cx="7704137" cy="5180012"/>
          </a:xfrm>
        </p:spPr>
        <p:txBody>
          <a:bodyPr/>
          <a:lstStyle/>
          <a:p>
            <a:pPr indent="342900" algn="just">
              <a:spcBef>
                <a:spcPts val="0"/>
              </a:spcBef>
              <a:spcAft>
                <a:spcPts val="0"/>
              </a:spcAft>
              <a:buFont typeface="Times New Roman" pitchFamily="16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Регламент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внедрения и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апробации</a:t>
            </a:r>
            <a:endParaRPr lang="ru-RU" sz="2400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indent="98425" algn="just">
              <a:spcBef>
                <a:spcPts val="0"/>
              </a:spcBef>
              <a:spcAft>
                <a:spcPts val="0"/>
              </a:spcAft>
              <a:buFont typeface="Times New Roman" pitchFamily="16" charset="0"/>
              <a:buNone/>
              <a:defRPr/>
            </a:pPr>
            <a:r>
              <a:rPr lang="ru-RU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 30.11.2015 г . </a:t>
            </a:r>
            <a:r>
              <a:rPr lang="ru-RU" sz="24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 </a:t>
            </a:r>
            <a:r>
              <a:rPr lang="ru-RU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выполнение нормативов </a:t>
            </a:r>
            <a:r>
              <a:rPr lang="ru-RU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обучающимися</a:t>
            </a:r>
            <a:r>
              <a:rPr lang="ru-RU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, не приступившими к выполнению нормативов в 2014-2015 учебном году. Предоставление информации в </a:t>
            </a:r>
            <a:r>
              <a:rPr lang="ru-RU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МОиН РТ до </a:t>
            </a:r>
            <a:r>
              <a:rPr lang="ru-RU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02.12.2015 г. </a:t>
            </a:r>
            <a:r>
              <a:rPr lang="ru-RU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indent="98425" algn="just">
              <a:spcBef>
                <a:spcPts val="0"/>
              </a:spcBef>
              <a:spcAft>
                <a:spcPts val="0"/>
              </a:spcAft>
              <a:buFont typeface="Times New Roman" pitchFamily="16" charset="0"/>
              <a:buNone/>
              <a:defRPr/>
            </a:pPr>
            <a:endParaRPr lang="ru-RU" sz="2400" b="1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indent="98425" algn="just">
              <a:spcBef>
                <a:spcPts val="0"/>
              </a:spcBef>
              <a:spcAft>
                <a:spcPts val="0"/>
              </a:spcAft>
              <a:buFont typeface="Times New Roman" pitchFamily="16" charset="0"/>
              <a:buNone/>
              <a:defRPr/>
            </a:pPr>
            <a:r>
              <a:rPr lang="ru-RU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 </a:t>
            </a:r>
            <a:r>
              <a:rPr lang="ru-RU" sz="24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20.09.2015 </a:t>
            </a:r>
            <a:r>
              <a:rPr lang="ru-RU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г. </a:t>
            </a:r>
            <a:r>
              <a:rPr lang="ru-RU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- формирование заявок и согласий родителей на выполнение обучающимися нормативов (обязательных и по выбору) </a:t>
            </a:r>
            <a:r>
              <a:rPr lang="ru-RU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разрезе </a:t>
            </a:r>
            <a:r>
              <a:rPr lang="ru-RU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школ</a:t>
            </a:r>
            <a:endParaRPr lang="ru-RU" sz="2400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>
              <a:buFont typeface="Times New Roman" pitchFamily="16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5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259632"/>
            <a:ext cx="8228013" cy="19097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9044835"/>
              </p:ext>
            </p:extLst>
          </p:nvPr>
        </p:nvGraphicFramePr>
        <p:xfrm>
          <a:off x="395536" y="332656"/>
          <a:ext cx="8424936" cy="6192688"/>
        </p:xfrm>
        <a:graphic>
          <a:graphicData uri="http://schemas.openxmlformats.org/drawingml/2006/table">
            <a:tbl>
              <a:tblPr firstRow="1" firstCol="1" bandRow="1"/>
              <a:tblGrid>
                <a:gridCol w="2961985"/>
                <a:gridCol w="711830"/>
                <a:gridCol w="711830"/>
                <a:gridCol w="620041"/>
                <a:gridCol w="619417"/>
                <a:gridCol w="355915"/>
                <a:gridCol w="619417"/>
                <a:gridCol w="619417"/>
                <a:gridCol w="1205084"/>
              </a:tblGrid>
              <a:tr h="1846560"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Количество обучающихся (из числа обучающихся, не приступивших к выполнению нормативов в 2014 –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2015 учебном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году)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Успешно справились с выполнением нормативов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Справились не в полном объеме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Не справились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Количество обучающихся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подготовительной группы, приступившим к выполнению нормативов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Виды испытаний (упражнений, участие в мероприятиях) для обучающихся подготовительной группы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Формы работы по апробации ВФСК ГТО для учащихся специальной медицинской группы, количество обучающихся спец. мед. группы, участвовавших в мероприятиях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Золотой знак отличия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Серебряный знак отличия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Бронзовый знак отличия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00" algn="just">
                        <a:lnSpc>
                          <a:spcPts val="1565"/>
                        </a:lnSpc>
                        <a:spcAft>
                          <a:spcPts val="0"/>
                        </a:spcAft>
                        <a:tabLst>
                          <a:tab pos="4858385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57338" y="23701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3884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/>
          </p:nvPr>
        </p:nvSpPr>
        <p:spPr>
          <a:xfrm>
            <a:off x="-180975" y="-109538"/>
            <a:ext cx="9324975" cy="1738313"/>
          </a:xfrm>
        </p:spPr>
        <p:txBody>
          <a:bodyPr/>
          <a:lstStyle/>
          <a:p>
            <a:pPr marL="342900" indent="342900"/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Регламент внедрения и апробации Всероссийского физкультурно-спортивного комплекса «Готов к труду и обороне» в общеобразовательных организациях РТ в 2015-2016 учебном году </a:t>
            </a:r>
            <a:br>
              <a:rPr lang="ru-RU" sz="2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93187" name="Объект 2"/>
          <p:cNvSpPr>
            <a:spLocks noGrp="1"/>
          </p:cNvSpPr>
          <p:nvPr>
            <p:ph idx="1"/>
          </p:nvPr>
        </p:nvSpPr>
        <p:spPr>
          <a:xfrm>
            <a:off x="755650" y="1677988"/>
            <a:ext cx="7488238" cy="5180012"/>
          </a:xfrm>
        </p:spPr>
        <p:txBody>
          <a:bodyPr/>
          <a:lstStyle/>
          <a:p>
            <a:pPr indent="342900" algn="just">
              <a:spcBef>
                <a:spcPct val="0"/>
              </a:spcBef>
            </a:pPr>
            <a:endParaRPr lang="ru-RU" sz="180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342900" algn="just">
              <a:spcBef>
                <a:spcPct val="0"/>
              </a:spcBef>
            </a:pPr>
            <a:r>
              <a:rPr lang="ru-RU" sz="2400" b="1" smtClean="0">
                <a:latin typeface="Arial" pitchFamily="34" charset="0"/>
                <a:ea typeface="Calibri" pitchFamily="34" charset="0"/>
                <a:cs typeface="Arial" pitchFamily="34" charset="0"/>
              </a:rPr>
              <a:t>До 01.10.2015 года</a:t>
            </a:r>
            <a:r>
              <a:rPr lang="ru-RU" sz="2400" smtClean="0">
                <a:latin typeface="Arial" pitchFamily="34" charset="0"/>
                <a:ea typeface="Calibri" pitchFamily="34" charset="0"/>
                <a:cs typeface="Arial" pitchFamily="34" charset="0"/>
              </a:rPr>
              <a:t> - формирование сводных заявок на выполнение нормативов (обязательных и по выбору) от муниципальных образований </a:t>
            </a:r>
          </a:p>
          <a:p>
            <a:pPr indent="342900" algn="just">
              <a:spcBef>
                <a:spcPct val="0"/>
              </a:spcBef>
              <a:buFontTx/>
              <a:buChar char="-"/>
            </a:pPr>
            <a:endParaRPr lang="ru-RU" sz="2400" b="1" smtClean="0">
              <a:latin typeface="Arial" pitchFamily="34" charset="0"/>
              <a:cs typeface="Arial" pitchFamily="34" charset="0"/>
            </a:endParaRPr>
          </a:p>
          <a:p>
            <a:pPr indent="342900" algn="just">
              <a:spcBef>
                <a:spcPct val="0"/>
              </a:spcBef>
              <a:buFontTx/>
              <a:buChar char="-"/>
            </a:pPr>
            <a:endParaRPr lang="ru-RU" sz="2400" b="1" smtClean="0">
              <a:latin typeface="Arial" pitchFamily="34" charset="0"/>
              <a:cs typeface="Arial" pitchFamily="34" charset="0"/>
            </a:endParaRPr>
          </a:p>
          <a:p>
            <a:pPr indent="342900" algn="just">
              <a:spcBef>
                <a:spcPct val="0"/>
              </a:spcBef>
            </a:pPr>
            <a:r>
              <a:rPr lang="ru-RU" sz="2400" b="1" smtClean="0">
                <a:latin typeface="Arial" pitchFamily="34" charset="0"/>
                <a:cs typeface="Arial" pitchFamily="34" charset="0"/>
              </a:rPr>
              <a:t> До 01.10.2015 г. - 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обязательная регистрация в системе АИС ГТО всех участников  выполнения нормативов ВФСК ГТО</a:t>
            </a:r>
            <a:endParaRPr lang="ru-RU" sz="2400" smtClean="0">
              <a:latin typeface="Arial" pitchFamily="34" charset="0"/>
              <a:cs typeface="Tahoma" pitchFamily="34" charset="0"/>
            </a:endParaRPr>
          </a:p>
          <a:p>
            <a:pPr indent="342900" algn="just">
              <a:spcBef>
                <a:spcPct val="0"/>
              </a:spcBef>
              <a:buFontTx/>
              <a:buChar char="-"/>
            </a:pPr>
            <a:endParaRPr lang="ru-RU" sz="2000" smtClean="0">
              <a:latin typeface="Tahoma" pitchFamily="34" charset="0"/>
              <a:cs typeface="Tahoma" pitchFamily="34" charset="0"/>
            </a:endParaRPr>
          </a:p>
          <a:p>
            <a:pPr indent="34290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1469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marL="342900" indent="342900" eaLnBrk="1" hangingPunct="1"/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График выполнения нормативов</a:t>
            </a:r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b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Осенняя сессия</a:t>
            </a:r>
          </a:p>
        </p:txBody>
      </p:sp>
      <p:sp>
        <p:nvSpPr>
          <p:cNvPr id="94211" name="Объект 2"/>
          <p:cNvSpPr>
            <a:spLocks noGrp="1"/>
          </p:cNvSpPr>
          <p:nvPr>
            <p:ph idx="1"/>
          </p:nvPr>
        </p:nvSpPr>
        <p:spPr>
          <a:xfrm>
            <a:off x="900113" y="1268413"/>
            <a:ext cx="7786687" cy="4824412"/>
          </a:xfrm>
        </p:spPr>
        <p:txBody>
          <a:bodyPr/>
          <a:lstStyle/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Сроки проведения </a:t>
            </a:r>
            <a:endParaRPr lang="ru-RU" sz="2000" b="1" smtClean="0"/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/>
              <a:t> </a:t>
            </a:r>
            <a:r>
              <a:rPr lang="ru-RU" sz="2400" b="1" smtClean="0">
                <a:solidFill>
                  <a:srgbClr val="002060"/>
                </a:solidFill>
              </a:rPr>
              <a:t>27.09 - 6.10.2015</a:t>
            </a:r>
          </a:p>
          <a:p>
            <a:pPr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Период загрузки протоколов в систему АИС ГТО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ноябрь-декабрь 2015</a:t>
            </a:r>
          </a:p>
          <a:p>
            <a:pPr indent="0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информации в МОиН РТ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до 20.10.2015 г.</a:t>
            </a:r>
            <a:endParaRPr lang="ru-RU" sz="200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Резервные дни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2.11-10.11.2015</a:t>
            </a: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итоговой информации в МОиН РТ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15.11.2015</a:t>
            </a:r>
          </a:p>
        </p:txBody>
      </p:sp>
    </p:spTree>
    <p:extLst>
      <p:ext uri="{BB962C8B-B14F-4D97-AF65-F5344CB8AC3E}">
        <p14:creationId xmlns:p14="http://schemas.microsoft.com/office/powerpoint/2010/main" val="12804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marL="342900" indent="342900" eaLnBrk="1" hangingPunct="1"/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График выполнения нормативов</a:t>
            </a:r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b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Зимняя сессия</a:t>
            </a:r>
          </a:p>
        </p:txBody>
      </p:sp>
      <p:sp>
        <p:nvSpPr>
          <p:cNvPr id="95235" name="Объект 2"/>
          <p:cNvSpPr>
            <a:spLocks noGrp="1"/>
          </p:cNvSpPr>
          <p:nvPr>
            <p:ph idx="1"/>
          </p:nvPr>
        </p:nvSpPr>
        <p:spPr>
          <a:xfrm>
            <a:off x="900113" y="1268413"/>
            <a:ext cx="7786687" cy="4824412"/>
          </a:xfrm>
        </p:spPr>
        <p:txBody>
          <a:bodyPr/>
          <a:lstStyle/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Сроки проведения </a:t>
            </a:r>
            <a:endParaRPr lang="ru-RU" sz="2000" b="1" smtClean="0"/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/>
              <a:t> </a:t>
            </a:r>
            <a:r>
              <a:rPr lang="ru-RU" sz="2400" b="1" smtClean="0">
                <a:solidFill>
                  <a:srgbClr val="002060"/>
                </a:solidFill>
              </a:rPr>
              <a:t>25.01 – 03.02.2016</a:t>
            </a:r>
          </a:p>
          <a:p>
            <a:pPr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Период загрузки протоколов в систему АИС ГТО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04.02 – 14.02.2016 г.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информации в МОиН РТ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до 16.02.2016 г.</a:t>
            </a:r>
            <a:endParaRPr lang="ru-RU" sz="200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Резервные дни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14.03. – 21.03 2016 г.</a:t>
            </a: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итоговой информации в МОиН РТ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26.03.2016 г.</a:t>
            </a:r>
          </a:p>
        </p:txBody>
      </p:sp>
    </p:spTree>
    <p:extLst>
      <p:ext uri="{BB962C8B-B14F-4D97-AF65-F5344CB8AC3E}">
        <p14:creationId xmlns:p14="http://schemas.microsoft.com/office/powerpoint/2010/main" val="370899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marL="342900" indent="342900" eaLnBrk="1" hangingPunct="1"/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График выполнения нормативов</a:t>
            </a:r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b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Весенняя сессия</a:t>
            </a:r>
          </a:p>
        </p:txBody>
      </p:sp>
      <p:sp>
        <p:nvSpPr>
          <p:cNvPr id="96259" name="Объект 2"/>
          <p:cNvSpPr>
            <a:spLocks noGrp="1"/>
          </p:cNvSpPr>
          <p:nvPr>
            <p:ph idx="1"/>
          </p:nvPr>
        </p:nvSpPr>
        <p:spPr>
          <a:xfrm>
            <a:off x="900113" y="1268413"/>
            <a:ext cx="7786687" cy="4824412"/>
          </a:xfrm>
        </p:spPr>
        <p:txBody>
          <a:bodyPr/>
          <a:lstStyle/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Сроки проведения </a:t>
            </a:r>
            <a:endParaRPr lang="ru-RU" sz="2000" b="1" smtClean="0"/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/>
              <a:t> </a:t>
            </a:r>
            <a:r>
              <a:rPr lang="ru-RU" sz="2400" b="1" smtClean="0">
                <a:solidFill>
                  <a:srgbClr val="002060"/>
                </a:solidFill>
              </a:rPr>
              <a:t>20.04 – 15.05.2016</a:t>
            </a:r>
          </a:p>
          <a:p>
            <a:pPr indent="0" algn="just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Период загрузки протоколов в систему АИС ГТО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15.05 – 25.05.2016г.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информации в МОиН РТ </a:t>
            </a:r>
          </a:p>
          <a:p>
            <a:pPr indent="0"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до 30.05.2016 г.</a:t>
            </a:r>
            <a:endParaRPr lang="ru-RU" sz="200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Резервные дни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01.06.2016 г. – 06.06.2016г.</a:t>
            </a:r>
          </a:p>
          <a:p>
            <a:pPr indent="0" algn="ctr" eaLnBrk="1" hangingPunct="1">
              <a:buFont typeface="Arial" pitchFamily="34" charset="0"/>
              <a:buNone/>
            </a:pPr>
            <a:endParaRPr lang="ru-RU" sz="20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latin typeface="Tahoma" pitchFamily="34" charset="0"/>
                <a:cs typeface="Tahoma" pitchFamily="34" charset="0"/>
              </a:rPr>
              <a:t>Предоставление итоговой информации в МОиН РТ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11.06.2016 г.</a:t>
            </a:r>
          </a:p>
        </p:txBody>
      </p:sp>
    </p:spTree>
    <p:extLst>
      <p:ext uri="{BB962C8B-B14F-4D97-AF65-F5344CB8AC3E}">
        <p14:creationId xmlns:p14="http://schemas.microsoft.com/office/powerpoint/2010/main" val="391592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09538"/>
            <a:ext cx="8228013" cy="281845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Выполнения нормативов по сессиям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ступень (возрастная группа от 6 до 8 лет)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5131066"/>
              </p:ext>
            </p:extLst>
          </p:nvPr>
        </p:nvGraphicFramePr>
        <p:xfrm>
          <a:off x="467544" y="2996952"/>
          <a:ext cx="8228013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3037070"/>
                <a:gridCol w="274267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Обязательные испытания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Испытания (тесты) по выбору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2352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сессия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Челночный бег 3*10 м (с)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 в длину с места толчком двумя ногами (см)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3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Смешанное передвижение (1 км)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Плавание без учета времени (м)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693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0" y="115888"/>
            <a:ext cx="9036050" cy="587375"/>
          </a:xfrm>
        </p:spPr>
        <p:txBody>
          <a:bodyPr/>
          <a:lstStyle/>
          <a:p>
            <a:r>
              <a:rPr lang="ru-RU" sz="2800" b="1" smtClean="0">
                <a:solidFill>
                  <a:srgbClr val="002060"/>
                </a:solidFill>
              </a:rPr>
              <a:t>Рекомендации к недельному режиму  </a:t>
            </a:r>
            <a:br>
              <a:rPr lang="ru-RU" sz="2800" b="1" smtClean="0">
                <a:solidFill>
                  <a:srgbClr val="002060"/>
                </a:solidFill>
              </a:rPr>
            </a:br>
            <a:r>
              <a:rPr lang="ru-RU" sz="2800" b="1" smtClean="0">
                <a:solidFill>
                  <a:srgbClr val="002060"/>
                </a:solidFill>
              </a:rPr>
              <a:t>двигательной активности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908050"/>
          <a:ext cx="8351837" cy="53990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1803"/>
                <a:gridCol w="1015463"/>
                <a:gridCol w="1104375"/>
                <a:gridCol w="1173398"/>
                <a:gridCol w="1104375"/>
                <a:gridCol w="1242423"/>
              </a:tblGrid>
              <a:tr h="35054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Виды двигательной активности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Временной объем в неделю, не менее (мин)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ступень (6-8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9-10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11-12 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13-15 л.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(16-17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Утренняя гимнастика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105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096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Обязательные учебные занятия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20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Двигательная активность в процессе учебного дня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20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Организованные занятия в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спорт.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секциях и кружках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14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Самостоятельные занятия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физ.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культурой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 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8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8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34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0" y="115888"/>
            <a:ext cx="9036050" cy="587375"/>
          </a:xfrm>
        </p:spPr>
        <p:txBody>
          <a:bodyPr/>
          <a:lstStyle/>
          <a:p>
            <a:endParaRPr lang="ru-RU" sz="2800" b="1" smtClean="0">
              <a:solidFill>
                <a:srgbClr val="002060"/>
              </a:solidFill>
            </a:endParaRPr>
          </a:p>
        </p:txBody>
      </p:sp>
      <p:pic>
        <p:nvPicPr>
          <p:cNvPr id="102403" name="Рисунок 4" descr="Лого горизонт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9"/>
          <a:stretch>
            <a:fillRect/>
          </a:stretch>
        </p:blipFill>
        <p:spPr bwMode="auto">
          <a:xfrm>
            <a:off x="1588" y="65088"/>
            <a:ext cx="51466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2" descr="C:\Users\user\Desktop\Утренняя зарядка\утр гимн 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79388"/>
            <a:ext cx="253841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557338"/>
            <a:ext cx="8785225" cy="1900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2" descr="C:\Users\user\Desktop\Утренняя зарядка\утренняя гимнастик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0438"/>
            <a:ext cx="278130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7" name="Picture 3" descr="C:\Users\user\Desktop\Утренняя зарядка\утр гимнаст 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573463"/>
            <a:ext cx="2963863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4" descr="C:\Users\user\Desktop\Утренняя зарядка\утр гимнаст 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00438"/>
            <a:ext cx="2592387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9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Недельный режим </a:t>
            </a:r>
            <a:b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двигательной активности</a:t>
            </a:r>
          </a:p>
        </p:txBody>
      </p:sp>
      <p:pic>
        <p:nvPicPr>
          <p:cNvPr id="103427" name="Picture 3" descr="C:\Users\Habibullina\Desktop\Скриншот\Безымянный 23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3" y="1484313"/>
            <a:ext cx="9031287" cy="5084762"/>
          </a:xfrm>
        </p:spPr>
      </p:pic>
    </p:spTree>
    <p:extLst>
      <p:ext uri="{BB962C8B-B14F-4D97-AF65-F5344CB8AC3E}">
        <p14:creationId xmlns:p14="http://schemas.microsoft.com/office/powerpoint/2010/main" val="11342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Недельный режим </a:t>
            </a:r>
            <a:b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двигательной активности </a:t>
            </a:r>
          </a:p>
        </p:txBody>
      </p:sp>
      <p:pic>
        <p:nvPicPr>
          <p:cNvPr id="104451" name="Picture 2" descr="C:\Users\Habibullina\Desktop\Скриншот\Недельный режим двиг активности 2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" y="1484313"/>
            <a:ext cx="9013825" cy="5084762"/>
          </a:xfrm>
        </p:spPr>
      </p:pic>
    </p:spTree>
    <p:extLst>
      <p:ext uri="{BB962C8B-B14F-4D97-AF65-F5344CB8AC3E}">
        <p14:creationId xmlns:p14="http://schemas.microsoft.com/office/powerpoint/2010/main" val="10275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ступень (возрастная группа от 9 до 10 лет)</a:t>
            </a:r>
            <a:endParaRPr 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626303"/>
              </p:ext>
            </p:extLst>
          </p:nvPr>
        </p:nvGraphicFramePr>
        <p:xfrm>
          <a:off x="457200" y="1600200"/>
          <a:ext cx="8228013" cy="2805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2671"/>
                <a:gridCol w="2742671"/>
                <a:gridCol w="274267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Обязательные испытания (тесты)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Испытания (тесты) по выбору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2372">
                <a:tc rowSpan="2"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 сессия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60 м (с)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 в длину с разбега (см) или прыжок в длину с места толчком двумя ногами (см)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на 1 км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Плавание без учета времени (м)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920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ступень (возрастная группа от 11 до 12 лет)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8866802"/>
              </p:ext>
            </p:extLst>
          </p:nvPr>
        </p:nvGraphicFramePr>
        <p:xfrm>
          <a:off x="457200" y="1600200"/>
          <a:ext cx="8228013" cy="3165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2671"/>
                <a:gridCol w="2742671"/>
                <a:gridCol w="274267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Обязательные испытания (тесты)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Испытания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(тесты) по выбору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2412">
                <a:tc rowSpan="2"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 сессия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60 м (с)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 в длину с разбега (см) или прыжок в длину с места толчком двумя ногами (см)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2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на 1,5 км (мин, с) или на 2 км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Плавание 50 м (мин,</a:t>
                      </a:r>
                      <a:r>
                        <a:rPr lang="ru-RU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5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ступень (возрастная группа от 13 до 15 лет)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879433"/>
              </p:ext>
            </p:extLst>
          </p:nvPr>
        </p:nvGraphicFramePr>
        <p:xfrm>
          <a:off x="457200" y="1600200"/>
          <a:ext cx="8228013" cy="3201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2671"/>
                <a:gridCol w="2742671"/>
                <a:gridCol w="274267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Обязательные испытания (тесты)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Испытания (тесты) по выбору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8416"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 сессия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60 м (с)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 в длину с разбега (см) или прыжок в длину с места толчком двумя ногами</a:t>
                      </a:r>
                      <a:r>
                        <a:rPr lang="ru-RU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(см)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4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на 2 км (мин, с) или на 3 км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Плавание 50 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212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ступень (возрастная группа от 16 до 17 лет)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9067126"/>
              </p:ext>
            </p:extLst>
          </p:nvPr>
        </p:nvGraphicFramePr>
        <p:xfrm>
          <a:off x="457200" y="1600200"/>
          <a:ext cx="8228013" cy="2942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2671"/>
                <a:gridCol w="2742671"/>
                <a:gridCol w="274267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Обязательные испытания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Испытания (тесты) по выбору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1549">
                <a:tc rowSpan="2"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Осенняя сессия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100 м (с)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 в длину с разбега (см) или прыжок в длину с места толчком двумя ногами (см)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 на 2 км (мин, с) или на 3 км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Плавание 50 м (мин, с)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73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Согласие законного представителя на обработку персональных данных несовершеннолетнего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776" y="1600200"/>
            <a:ext cx="6577608" cy="5262086"/>
          </a:xfrm>
        </p:spPr>
      </p:pic>
    </p:spTree>
    <p:extLst>
      <p:ext uri="{BB962C8B-B14F-4D97-AF65-F5344CB8AC3E}">
        <p14:creationId xmlns:p14="http://schemas.microsoft.com/office/powerpoint/2010/main" val="417656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Регистрация в системе АИС ГТО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15589"/>
            <a:ext cx="6984776" cy="5587821"/>
          </a:xfrm>
        </p:spPr>
      </p:pic>
    </p:spTree>
    <p:extLst>
      <p:ext uri="{BB962C8B-B14F-4D97-AF65-F5344CB8AC3E}">
        <p14:creationId xmlns:p14="http://schemas.microsoft.com/office/powerpoint/2010/main" val="227445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8149</TotalTime>
  <Words>896</Words>
  <Application>Microsoft Office PowerPoint</Application>
  <PresentationFormat>Экран (4:3)</PresentationFormat>
  <Paragraphs>188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Тема Office</vt:lpstr>
      <vt:lpstr>6_Тема Office</vt:lpstr>
      <vt:lpstr>12_Тема Office</vt:lpstr>
      <vt:lpstr>13_Тема Office</vt:lpstr>
      <vt:lpstr>14_Тема Office</vt:lpstr>
      <vt:lpstr>Презентация PowerPoint</vt:lpstr>
      <vt:lpstr> Комплекс мероприятий по апробации и внедрению ВФСК ГТО в 2015-2016 учебном году</vt:lpstr>
      <vt:lpstr>Выполнения нормативов по сессиям I ступень (возрастная группа от 6 до 8 лет)</vt:lpstr>
      <vt:lpstr>II ступень (возрастная группа от 9 до 10 лет)</vt:lpstr>
      <vt:lpstr>III ступень (возрастная группа от 11 до 12 лет)</vt:lpstr>
      <vt:lpstr>IV ступень (возрастная группа от 13 до 15 лет)</vt:lpstr>
      <vt:lpstr>V ступень (возрастная группа от 16 до 17 лет)</vt:lpstr>
      <vt:lpstr>Согласие законного представителя на обработку персональных данных несовершеннолетнего.</vt:lpstr>
      <vt:lpstr>Регистрация в системе АИС ГТО</vt:lpstr>
      <vt:lpstr>Медицинское заключению о допуске каждого обучающегося</vt:lpstr>
      <vt:lpstr> Образец индивидуальной заявки</vt:lpstr>
      <vt:lpstr> Образец коллективной заявки</vt:lpstr>
      <vt:lpstr> Протоколы по видам испытаний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Сводный протокол выполнения государственных требований</vt:lpstr>
      <vt:lpstr> Приказ МОиН РТ от 24.08.2015 года №9111/5 «Об апробации и внедрении Всероссийского физкультурно-спортивного комплекса «Готов к труду и обороне» (ГТО)</vt:lpstr>
      <vt:lpstr>Презентация PowerPoint</vt:lpstr>
      <vt:lpstr> Регламент внедрения и апробации Всероссийского физкультурно-спортивного комплекса «Готов к труду и обороне» в общеобразовательных организациях РТ в 2015-2016 учебном году   </vt:lpstr>
      <vt:lpstr>График выполнения нормативов   Осенняя сессия</vt:lpstr>
      <vt:lpstr>График выполнения нормативов   Зимняя сессия</vt:lpstr>
      <vt:lpstr>График выполнения нормативов   Весенняя сессия</vt:lpstr>
      <vt:lpstr>Рекомендации к недельному режиму   двигательной активности</vt:lpstr>
      <vt:lpstr>Презентация PowerPoint</vt:lpstr>
      <vt:lpstr> Недельный режим  двигательной активности</vt:lpstr>
      <vt:lpstr> Недельный режим  двигательной активности </vt:lpstr>
    </vt:vector>
  </TitlesOfParts>
  <Company>МОиН РТ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Admin</cp:lastModifiedBy>
  <cp:revision>614</cp:revision>
  <cp:lastPrinted>2015-09-16T15:56:25Z</cp:lastPrinted>
  <dcterms:created xsi:type="dcterms:W3CDTF">2009-12-08T06:57:32Z</dcterms:created>
  <dcterms:modified xsi:type="dcterms:W3CDTF">2015-09-25T04:27:35Z</dcterms:modified>
</cp:coreProperties>
</file>